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257" r:id="rId4"/>
    <p:sldId id="259" r:id="rId5"/>
    <p:sldId id="260" r:id="rId6"/>
    <p:sldId id="270" r:id="rId7"/>
    <p:sldId id="262" r:id="rId8"/>
    <p:sldId id="261" r:id="rId9"/>
    <p:sldId id="263" r:id="rId10"/>
    <p:sldId id="264" r:id="rId11"/>
    <p:sldId id="266" r:id="rId12"/>
    <p:sldId id="265" r:id="rId13"/>
    <p:sldId id="318" r:id="rId14"/>
    <p:sldId id="319" r:id="rId15"/>
    <p:sldId id="269" r:id="rId16"/>
    <p:sldId id="271" r:id="rId17"/>
    <p:sldId id="272" r:id="rId18"/>
    <p:sldId id="284" r:id="rId19"/>
    <p:sldId id="283" r:id="rId20"/>
    <p:sldId id="274" r:id="rId21"/>
    <p:sldId id="285" r:id="rId22"/>
    <p:sldId id="287" r:id="rId23"/>
    <p:sldId id="288" r:id="rId24"/>
    <p:sldId id="290" r:id="rId25"/>
    <p:sldId id="291" r:id="rId26"/>
    <p:sldId id="293" r:id="rId27"/>
    <p:sldId id="292" r:id="rId28"/>
    <p:sldId id="295" r:id="rId29"/>
    <p:sldId id="286" r:id="rId30"/>
    <p:sldId id="294" r:id="rId31"/>
    <p:sldId id="275" r:id="rId32"/>
    <p:sldId id="296" r:id="rId33"/>
    <p:sldId id="298" r:id="rId34"/>
    <p:sldId id="297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22" r:id="rId43"/>
    <p:sldId id="323" r:id="rId44"/>
    <p:sldId id="324" r:id="rId45"/>
    <p:sldId id="276" r:id="rId46"/>
    <p:sldId id="307" r:id="rId47"/>
    <p:sldId id="277" r:id="rId48"/>
    <p:sldId id="309" r:id="rId49"/>
    <p:sldId id="306" r:id="rId50"/>
    <p:sldId id="310" r:id="rId51"/>
    <p:sldId id="311" r:id="rId52"/>
    <p:sldId id="312" r:id="rId53"/>
    <p:sldId id="314" r:id="rId54"/>
    <p:sldId id="315" r:id="rId55"/>
    <p:sldId id="317" r:id="rId56"/>
    <p:sldId id="316" r:id="rId57"/>
    <p:sldId id="278" r:id="rId58"/>
    <p:sldId id="321" r:id="rId59"/>
    <p:sldId id="279" r:id="rId60"/>
    <p:sldId id="313" r:id="rId61"/>
    <p:sldId id="280" r:id="rId62"/>
    <p:sldId id="281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0" autoAdjust="0"/>
    <p:restoredTop sz="96061" autoAdjust="0"/>
  </p:normalViewPr>
  <p:slideViewPr>
    <p:cSldViewPr>
      <p:cViewPr varScale="1">
        <p:scale>
          <a:sx n="118" d="100"/>
          <a:sy n="118" d="100"/>
        </p:scale>
        <p:origin x="-16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08190-F7FC-48EC-A46F-9F9F4B6242BD}" type="datetimeFigureOut">
              <a:rPr lang="en-US" smtClean="0"/>
              <a:t>9/23/2013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937BC-5C0C-4A91-8B5B-F6B56870D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5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37BC-5C0C-4A91-8B5B-F6B56870DD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27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F8D8-A929-436C-A7CE-BD545444E508}" type="datetime1">
              <a:rPr lang="en-US" smtClean="0"/>
              <a:t>9/24/2013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7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7FF5-8EEC-4B09-BA3D-8D3B8E1F0498}" type="datetime1">
              <a:rPr lang="en-US" smtClean="0"/>
              <a:t>9/24/2013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F199A-A5F1-4324-8146-B009D25E88AA}" type="datetime1">
              <a:rPr lang="en-US" smtClean="0"/>
              <a:t>9/24/2013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28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0AA1E-7CE2-4169-9560-46FDE3F90B91}" type="datetime1">
              <a:rPr lang="en-US" smtClean="0"/>
              <a:t>9/24/2013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5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47AD-D75B-4695-A7E7-DC9383C8A8E8}" type="datetime1">
              <a:rPr lang="en-US" smtClean="0"/>
              <a:t>9/24/2013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1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B2CE2-6864-4AED-9118-C70374027DAA}" type="datetime1">
              <a:rPr lang="en-US" smtClean="0"/>
              <a:t>9/24/2013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4DFAF-5F02-4558-A104-7D86AB102F0F}" type="datetime1">
              <a:rPr lang="en-US" smtClean="0"/>
              <a:t>9/24/2013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4289-E6CC-4F64-B6D9-3BA44B2E787E}" type="datetime1">
              <a:rPr lang="en-US" smtClean="0"/>
              <a:t>9/24/2013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3020-A040-4C06-8126-95C1D8D43152}" type="datetime1">
              <a:rPr lang="en-US" smtClean="0"/>
              <a:t>9/24/2013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1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6C1D-16E1-41FA-8C28-391BF47D72ED}" type="datetime1">
              <a:rPr lang="en-US" smtClean="0"/>
              <a:t>9/24/2013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7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887-BFEF-42A8-9B05-F05C15A9F574}" type="datetime1">
              <a:rPr lang="en-US" smtClean="0"/>
              <a:t>9/24/2013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5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1BE4-5925-4D71-8CCF-7DD6EF5E4E72}" type="datetime1">
              <a:rPr lang="en-US" smtClean="0"/>
              <a:t>9/24/2013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BA928-C9C7-4F95-8B42-F83DB3E3B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7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905000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Near Optimal Work-Stealing Tree for Highly Irregular Data-Parallel Workloads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3893" y="3886200"/>
            <a:ext cx="5715000" cy="99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Aleksandar</a:t>
            </a:r>
            <a:r>
              <a:rPr lang="en-US" dirty="0" smtClean="0"/>
              <a:t> </a:t>
            </a:r>
            <a:r>
              <a:rPr lang="en-US" dirty="0" err="1" smtClean="0"/>
              <a:t>Prokopec</a:t>
            </a:r>
            <a:endParaRPr lang="en-US" dirty="0" smtClean="0"/>
          </a:p>
          <a:p>
            <a:r>
              <a:rPr lang="en-US" dirty="0" smtClean="0"/>
              <a:t>Martin </a:t>
            </a:r>
            <a:r>
              <a:rPr lang="en-US" dirty="0" err="1" smtClean="0"/>
              <a:t>Odersky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105400"/>
            <a:ext cx="1747587" cy="845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workload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46540" y="6324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146540" y="53355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6540" y="62731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51340" y="62731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56140" y="62560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0940" y="62560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657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45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993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041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089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137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2073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668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716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64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812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51201" y="2209799"/>
            <a:ext cx="73436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for {</a:t>
            </a:r>
          </a:p>
          <a:p>
            <a:r>
              <a:rPr lang="en-US" sz="3200" dirty="0">
                <a:latin typeface="Andale Mono" pitchFamily="49" charset="0"/>
              </a:rPr>
              <a:t> </a:t>
            </a:r>
            <a:r>
              <a:rPr lang="en-US" sz="3200" dirty="0" smtClean="0">
                <a:latin typeface="Andale Mono" pitchFamily="49" charset="0"/>
              </a:rPr>
              <a:t> x &lt;- 0 until width</a:t>
            </a:r>
          </a:p>
          <a:p>
            <a:r>
              <a:rPr lang="en-US" sz="3200" dirty="0">
                <a:latin typeface="Andale Mono" pitchFamily="49" charset="0"/>
              </a:rPr>
              <a:t> </a:t>
            </a:r>
            <a:r>
              <a:rPr lang="en-US" sz="3200" dirty="0" smtClean="0">
                <a:latin typeface="Andale Mono" pitchFamily="49" charset="0"/>
              </a:rPr>
              <a:t> y &lt;- 0 until height</a:t>
            </a:r>
          </a:p>
          <a:p>
            <a:r>
              <a:rPr lang="en-US" sz="3200" dirty="0" smtClean="0">
                <a:latin typeface="Andale Mono" pitchFamily="49" charset="0"/>
              </a:rPr>
              <a:t>} image(x, y) = compute(x, y)</a:t>
            </a:r>
            <a:endParaRPr lang="en-US" sz="3200" dirty="0">
              <a:latin typeface="Andale Mono" pitchFamily="49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40933" y="3678659"/>
            <a:ext cx="6849952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none">
            <a:spAutoFit/>
          </a:bodyPr>
          <a:lstStyle/>
          <a:p>
            <a:r>
              <a:rPr lang="en-US" sz="3200" dirty="0">
                <a:latin typeface="Andale Mono" pitchFamily="49" charset="0"/>
              </a:rPr>
              <a:t>image(x, y) = compute(x, y)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072127" y="62484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406979" y="52154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7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function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0999" y="1752600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workload(n)</a:t>
            </a:r>
            <a:r>
              <a:rPr lang="en-US" sz="3200" dirty="0" smtClean="0"/>
              <a:t> </a:t>
            </a:r>
            <a:r>
              <a:rPr lang="en-US" sz="3200" dirty="0" smtClean="0"/>
              <a:t>– </a:t>
            </a:r>
            <a:r>
              <a:rPr lang="en-US" sz="3200" dirty="0" smtClean="0"/>
              <a:t>work </a:t>
            </a:r>
            <a:r>
              <a:rPr lang="en-US" sz="3200" dirty="0" smtClean="0"/>
              <a:t>spent on </a:t>
            </a:r>
            <a:r>
              <a:rPr lang="en-US" sz="3200" dirty="0" smtClean="0"/>
              <a:t>element </a:t>
            </a:r>
            <a:r>
              <a:rPr lang="en-US" sz="3200" dirty="0" smtClean="0">
                <a:latin typeface="Andale Mono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after</a:t>
            </a:r>
            <a:r>
              <a:rPr lang="en-US" sz="3200" dirty="0" smtClean="0"/>
              <a:t> the data-parallel operation </a:t>
            </a:r>
            <a:r>
              <a:rPr lang="en-US" sz="3200" dirty="0" smtClean="0"/>
              <a:t>completed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function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2208" y="3438847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Could be…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58800" y="4140320"/>
            <a:ext cx="22808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Runtime value</a:t>
            </a:r>
          </a:p>
          <a:p>
            <a:r>
              <a:rPr lang="en-US" sz="2800" dirty="0" smtClean="0"/>
              <a:t>dependent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3344333" y="3770989"/>
            <a:ext cx="5113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ndale Mono" pitchFamily="49" charset="0"/>
              </a:rPr>
              <a:t>for {</a:t>
            </a:r>
          </a:p>
          <a:p>
            <a:r>
              <a:rPr lang="en-US" sz="2400" dirty="0">
                <a:latin typeface="Andale Mono" pitchFamily="49" charset="0"/>
              </a:rPr>
              <a:t> </a:t>
            </a:r>
            <a:r>
              <a:rPr lang="en-US" sz="2400" dirty="0" smtClean="0">
                <a:latin typeface="Andale Mono" pitchFamily="49" charset="0"/>
              </a:rPr>
              <a:t> x &lt;- 0 until </a:t>
            </a:r>
            <a:r>
              <a:rPr lang="en-US" sz="2400" dirty="0" smtClean="0">
                <a:solidFill>
                  <a:srgbClr val="C00000"/>
                </a:solidFill>
                <a:latin typeface="Andale Mono" pitchFamily="49" charset="0"/>
              </a:rPr>
              <a:t>width</a:t>
            </a:r>
            <a:endParaRPr lang="en-US" sz="2400" dirty="0">
              <a:latin typeface="Andale Mono" pitchFamily="49" charset="0"/>
            </a:endParaRPr>
          </a:p>
          <a:p>
            <a:r>
              <a:rPr lang="en-US" sz="2400" dirty="0" smtClean="0">
                <a:latin typeface="Andale Mono" pitchFamily="49" charset="0"/>
              </a:rPr>
              <a:t>  y &lt;- 0 until </a:t>
            </a:r>
            <a:r>
              <a:rPr lang="en-US" sz="2400" dirty="0" smtClean="0">
                <a:solidFill>
                  <a:srgbClr val="C00000"/>
                </a:solidFill>
                <a:latin typeface="Andale Mono" pitchFamily="49" charset="0"/>
              </a:rPr>
              <a:t>height</a:t>
            </a:r>
          </a:p>
          <a:p>
            <a:r>
              <a:rPr lang="en-US" sz="2400" dirty="0" smtClean="0">
                <a:latin typeface="Andale Mono" pitchFamily="49" charset="0"/>
              </a:rPr>
              <a:t>} </a:t>
            </a:r>
            <a:r>
              <a:rPr lang="en-US" sz="2400" dirty="0" err="1" smtClean="0">
                <a:latin typeface="Andale Mono" pitchFamily="49" charset="0"/>
              </a:rPr>
              <a:t>img</a:t>
            </a:r>
            <a:r>
              <a:rPr lang="en-US" sz="2400" dirty="0" smtClean="0">
                <a:latin typeface="Andale Mono" pitchFamily="49" charset="0"/>
              </a:rPr>
              <a:t>(x, y) = compute(x, y)</a:t>
            </a:r>
            <a:endParaRPr lang="en-US" sz="2400" dirty="0" smtClean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99" y="1752600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workload(n)</a:t>
            </a:r>
            <a:r>
              <a:rPr lang="en-US" sz="3200" dirty="0" smtClean="0"/>
              <a:t> </a:t>
            </a:r>
            <a:r>
              <a:rPr lang="en-US" sz="3200" dirty="0" smtClean="0"/>
              <a:t>– </a:t>
            </a:r>
            <a:r>
              <a:rPr lang="en-US" sz="3200" dirty="0" smtClean="0"/>
              <a:t>work </a:t>
            </a:r>
            <a:r>
              <a:rPr lang="en-US" sz="3200" dirty="0" smtClean="0"/>
              <a:t>spent on </a:t>
            </a:r>
            <a:r>
              <a:rPr lang="en-US" sz="3200" dirty="0" smtClean="0"/>
              <a:t>element </a:t>
            </a:r>
            <a:r>
              <a:rPr lang="en-US" sz="3200" dirty="0" smtClean="0">
                <a:latin typeface="Andale Mono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after</a:t>
            </a:r>
            <a:r>
              <a:rPr lang="en-US" sz="3200" dirty="0" smtClean="0"/>
              <a:t> the data-parallel operation </a:t>
            </a:r>
            <a:r>
              <a:rPr lang="en-US" sz="3200" dirty="0" smtClean="0"/>
              <a:t>completed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function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2208" y="3438847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Could be…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99534" y="4140320"/>
            <a:ext cx="3014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Execution-schedule</a:t>
            </a:r>
          </a:p>
          <a:p>
            <a:r>
              <a:rPr lang="en-US" sz="2800" dirty="0"/>
              <a:t>dependent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3832654" y="4140320"/>
            <a:ext cx="5113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dale Mono" pitchFamily="49" charset="0"/>
              </a:rPr>
              <a:t>for (n &lt;- nodes)</a:t>
            </a:r>
          </a:p>
          <a:p>
            <a:r>
              <a:rPr lang="en-US" sz="2400" dirty="0">
                <a:latin typeface="Andale Mono" pitchFamily="49" charset="0"/>
              </a:rPr>
              <a:t>  </a:t>
            </a:r>
            <a:r>
              <a:rPr lang="en-US" sz="2400" dirty="0" err="1">
                <a:latin typeface="Andale Mono" pitchFamily="49" charset="0"/>
              </a:rPr>
              <a:t>n.neighbours</a:t>
            </a:r>
            <a:r>
              <a:rPr lang="en-US" sz="2400" dirty="0">
                <a:latin typeface="Andale Mono" pitchFamily="49" charset="0"/>
              </a:rPr>
              <a:t> += </a:t>
            </a:r>
            <a:r>
              <a:rPr lang="en-US" sz="2400" dirty="0">
                <a:solidFill>
                  <a:srgbClr val="C00000"/>
                </a:solidFill>
                <a:latin typeface="Andale Mono" pitchFamily="49" charset="0"/>
              </a:rPr>
              <a:t>new</a:t>
            </a:r>
            <a:r>
              <a:rPr lang="en-US" sz="2400" dirty="0">
                <a:latin typeface="Andale Mono" pitchFamily="49" charset="0"/>
              </a:rPr>
              <a:t> Node</a:t>
            </a:r>
            <a:endParaRPr lang="en-US" sz="2400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99" y="1752600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workload(n)</a:t>
            </a:r>
            <a:r>
              <a:rPr lang="en-US" sz="3200" dirty="0" smtClean="0"/>
              <a:t> </a:t>
            </a:r>
            <a:r>
              <a:rPr lang="en-US" sz="3200" dirty="0" smtClean="0"/>
              <a:t>– </a:t>
            </a:r>
            <a:r>
              <a:rPr lang="en-US" sz="3200" dirty="0" smtClean="0"/>
              <a:t>work </a:t>
            </a:r>
            <a:r>
              <a:rPr lang="en-US" sz="3200" dirty="0" smtClean="0"/>
              <a:t>spent on </a:t>
            </a:r>
            <a:r>
              <a:rPr lang="en-US" sz="3200" dirty="0" smtClean="0"/>
              <a:t>element </a:t>
            </a:r>
            <a:r>
              <a:rPr lang="en-US" sz="3200" dirty="0" smtClean="0">
                <a:latin typeface="Andale Mono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after</a:t>
            </a:r>
            <a:r>
              <a:rPr lang="en-US" sz="3200" dirty="0" smtClean="0"/>
              <a:t> the data-parallel operation </a:t>
            </a:r>
            <a:r>
              <a:rPr lang="en-US" sz="3200" dirty="0" smtClean="0"/>
              <a:t>completed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1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Workload function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2208" y="3438847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Could be…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05713" y="4401930"/>
            <a:ext cx="2354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Totally random</a:t>
            </a:r>
            <a:endParaRPr lang="en-US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2895600" y="4140320"/>
            <a:ext cx="655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dale Mono" pitchFamily="49" charset="0"/>
              </a:rPr>
              <a:t>for ((x, y) &lt;- </a:t>
            </a:r>
            <a:r>
              <a:rPr lang="en-US" sz="2400" dirty="0" err="1" smtClean="0">
                <a:latin typeface="Andale Mono" pitchFamily="49" charset="0"/>
              </a:rPr>
              <a:t>img.indices</a:t>
            </a:r>
            <a:r>
              <a:rPr lang="en-US" sz="2400" dirty="0" smtClean="0">
                <a:latin typeface="Andale Mono" pitchFamily="49" charset="0"/>
              </a:rPr>
              <a:t>)</a:t>
            </a:r>
          </a:p>
          <a:p>
            <a:r>
              <a:rPr lang="en-US" sz="2400" dirty="0">
                <a:latin typeface="Andale Mono" pitchFamily="49" charset="0"/>
              </a:rPr>
              <a:t> </a:t>
            </a:r>
            <a:r>
              <a:rPr lang="en-US" sz="2400" dirty="0" smtClean="0">
                <a:latin typeface="Andale Mono" pitchFamily="49" charset="0"/>
              </a:rPr>
              <a:t> </a:t>
            </a:r>
            <a:r>
              <a:rPr lang="en-US" sz="2400" dirty="0" err="1" smtClean="0">
                <a:latin typeface="Andale Mono" pitchFamily="49" charset="0"/>
              </a:rPr>
              <a:t>img</a:t>
            </a:r>
            <a:r>
              <a:rPr lang="en-US" sz="2400" dirty="0" smtClean="0">
                <a:latin typeface="Andale Mono" pitchFamily="49" charset="0"/>
              </a:rPr>
              <a:t>(x</a:t>
            </a:r>
            <a:r>
              <a:rPr lang="en-US" sz="2400" dirty="0">
                <a:latin typeface="Andale Mono" pitchFamily="49" charset="0"/>
              </a:rPr>
              <a:t>, y</a:t>
            </a:r>
            <a:r>
              <a:rPr lang="en-US" sz="2400" dirty="0" smtClean="0">
                <a:latin typeface="Andale Mono" pitchFamily="49" charset="0"/>
              </a:rPr>
              <a:t>) = sample(</a:t>
            </a:r>
          </a:p>
          <a:p>
            <a:r>
              <a:rPr lang="en-US" sz="2400" dirty="0">
                <a:latin typeface="Andale Mono" pitchFamily="49" charset="0"/>
              </a:rPr>
              <a:t> </a:t>
            </a:r>
            <a:r>
              <a:rPr lang="en-US" sz="2400" dirty="0" smtClean="0">
                <a:latin typeface="Andale Mono" pitchFamily="49" charset="0"/>
              </a:rPr>
              <a:t>   x </a:t>
            </a:r>
            <a:r>
              <a:rPr lang="en-US" sz="2400" dirty="0">
                <a:latin typeface="Andale Mono" pitchFamily="49" charset="0"/>
              </a:rPr>
              <a:t>+ </a:t>
            </a:r>
            <a:r>
              <a:rPr lang="en-US" sz="2400" dirty="0">
                <a:solidFill>
                  <a:srgbClr val="C00000"/>
                </a:solidFill>
                <a:latin typeface="Andale Mono" pitchFamily="49" charset="0"/>
              </a:rPr>
              <a:t>random</a:t>
            </a:r>
            <a:r>
              <a:rPr lang="en-US" sz="2400" dirty="0" smtClean="0">
                <a:latin typeface="Andale Mono" pitchFamily="49" charset="0"/>
              </a:rPr>
              <a:t>(),</a:t>
            </a:r>
          </a:p>
          <a:p>
            <a:r>
              <a:rPr lang="en-US" sz="2400" dirty="0">
                <a:latin typeface="Andale Mono" pitchFamily="49" charset="0"/>
              </a:rPr>
              <a:t> </a:t>
            </a:r>
            <a:r>
              <a:rPr lang="en-US" sz="2400" dirty="0" smtClean="0">
                <a:latin typeface="Andale Mono" pitchFamily="49" charset="0"/>
              </a:rPr>
              <a:t>   y </a:t>
            </a:r>
            <a:r>
              <a:rPr lang="en-US" sz="2400" dirty="0">
                <a:latin typeface="Andale Mono" pitchFamily="49" charset="0"/>
              </a:rPr>
              <a:t>+ </a:t>
            </a:r>
            <a:r>
              <a:rPr lang="en-US" sz="2400" dirty="0">
                <a:solidFill>
                  <a:srgbClr val="C00000"/>
                </a:solidFill>
                <a:latin typeface="Andale Mono" pitchFamily="49" charset="0"/>
              </a:rPr>
              <a:t>random</a:t>
            </a:r>
            <a:r>
              <a:rPr lang="en-US" sz="2400" dirty="0" smtClean="0">
                <a:latin typeface="Andale Mono" pitchFamily="49" charset="0"/>
              </a:rPr>
              <a:t>()</a:t>
            </a:r>
          </a:p>
          <a:p>
            <a:r>
              <a:rPr lang="en-US" sz="2400" dirty="0">
                <a:latin typeface="Andale Mono" pitchFamily="49" charset="0"/>
              </a:rPr>
              <a:t> </a:t>
            </a:r>
            <a:r>
              <a:rPr lang="en-US" sz="2400" dirty="0" smtClean="0">
                <a:latin typeface="Andale Mono" pitchFamily="49" charset="0"/>
              </a:rPr>
              <a:t> )</a:t>
            </a:r>
            <a:endParaRPr lang="en-US" sz="2400" dirty="0">
              <a:latin typeface="Andale Mono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99" y="1752600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workload(n)</a:t>
            </a:r>
            <a:r>
              <a:rPr lang="en-US" sz="3200" dirty="0" smtClean="0"/>
              <a:t> </a:t>
            </a:r>
            <a:r>
              <a:rPr lang="en-US" sz="3200" dirty="0" smtClean="0"/>
              <a:t>– </a:t>
            </a:r>
            <a:r>
              <a:rPr lang="en-US" sz="3200" dirty="0" smtClean="0"/>
              <a:t>work </a:t>
            </a:r>
            <a:r>
              <a:rPr lang="en-US" sz="3200" dirty="0" smtClean="0"/>
              <a:t>spent on </a:t>
            </a:r>
            <a:r>
              <a:rPr lang="en-US" sz="3200" dirty="0" smtClean="0"/>
              <a:t>element </a:t>
            </a:r>
            <a:r>
              <a:rPr lang="en-US" sz="3200" dirty="0" smtClean="0">
                <a:latin typeface="Andale Mono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C00000"/>
                </a:solidFill>
              </a:rPr>
              <a:t>after</a:t>
            </a:r>
            <a:r>
              <a:rPr lang="en-US" sz="3200" dirty="0" smtClean="0"/>
              <a:t> the data-parallel operation </a:t>
            </a:r>
            <a:r>
              <a:rPr lang="en-US" sz="3200" dirty="0" smtClean="0"/>
              <a:t>completed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scheduler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0999" y="1752600"/>
            <a:ext cx="861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Assign </a:t>
            </a:r>
            <a:r>
              <a:rPr lang="en-US" sz="3200" dirty="0" smtClean="0"/>
              <a:t>loop elements to </a:t>
            </a:r>
            <a:r>
              <a:rPr lang="en-US" sz="3200" dirty="0" smtClean="0"/>
              <a:t>workers</a:t>
            </a:r>
          </a:p>
          <a:p>
            <a:r>
              <a:rPr lang="en-US" sz="3200" b="1" dirty="0" smtClean="0"/>
              <a:t>without </a:t>
            </a:r>
            <a:r>
              <a:rPr lang="en-US" sz="3200" dirty="0" smtClean="0"/>
              <a:t>knowledge about the workload function.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scheduler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999" y="3581400"/>
            <a:ext cx="7924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/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Linear</a:t>
            </a:r>
            <a:r>
              <a:rPr lang="en-US" sz="3200" dirty="0" smtClean="0"/>
              <a:t> </a:t>
            </a:r>
            <a:r>
              <a:rPr lang="en-US" sz="3200" dirty="0" smtClean="0"/>
              <a:t>speedup for the baseline workload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0999" y="1752600"/>
            <a:ext cx="861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Assign </a:t>
            </a:r>
            <a:r>
              <a:rPr lang="en-US" sz="3200" dirty="0" smtClean="0"/>
              <a:t>loop elements to </a:t>
            </a:r>
            <a:r>
              <a:rPr lang="en-US" sz="3200" dirty="0" smtClean="0"/>
              <a:t>workers</a:t>
            </a:r>
          </a:p>
          <a:p>
            <a:r>
              <a:rPr lang="en-US" sz="3200" b="1" dirty="0" smtClean="0"/>
              <a:t>without </a:t>
            </a:r>
            <a:r>
              <a:rPr lang="en-US" sz="3200" dirty="0" smtClean="0"/>
              <a:t>knowledge about the workload function.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4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scheduler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999" y="3581400"/>
            <a:ext cx="7924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Linear</a:t>
            </a:r>
            <a:r>
              <a:rPr lang="en-US" sz="3200" dirty="0" smtClean="0"/>
              <a:t> </a:t>
            </a:r>
            <a:r>
              <a:rPr lang="en-US" sz="3200" dirty="0" smtClean="0"/>
              <a:t>speedup for the baseline workload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Optimal</a:t>
            </a:r>
            <a:r>
              <a:rPr lang="en-US" sz="3200" dirty="0" smtClean="0"/>
              <a:t> </a:t>
            </a:r>
            <a:r>
              <a:rPr lang="en-US" sz="3200" dirty="0" smtClean="0"/>
              <a:t>speedup for irregular workloads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0999" y="1752600"/>
            <a:ext cx="861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Assign </a:t>
            </a:r>
            <a:r>
              <a:rPr lang="en-US" sz="3200" dirty="0" smtClean="0"/>
              <a:t>loop elements to </a:t>
            </a:r>
            <a:r>
              <a:rPr lang="en-US" sz="3200" dirty="0" smtClean="0"/>
              <a:t>workers</a:t>
            </a:r>
          </a:p>
          <a:p>
            <a:r>
              <a:rPr lang="en-US" sz="3200" b="1" dirty="0" smtClean="0"/>
              <a:t>without </a:t>
            </a:r>
            <a:r>
              <a:rPr lang="en-US" sz="3200" dirty="0" smtClean="0"/>
              <a:t>knowledge about the workload function.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batching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99" y="1752600"/>
            <a:ext cx="861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Decides on the worker-element assignment before the data-parallel operation begins.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92148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144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728873" y="3755998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5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batching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99" y="1752600"/>
            <a:ext cx="8610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Decides on the worker-element assignment before the data-parallel operation begins.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80998" y="4876800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 knowledge → divide </a:t>
            </a:r>
            <a:r>
              <a:rPr lang="en-US" sz="2800" dirty="0" smtClean="0"/>
              <a:t>uniformly.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0999" y="5562600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 optimal for even mildly irregular workloads.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92148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8144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728873" y="3755998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9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905000"/>
            <a:ext cx="84582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Near Optimal Work-Stealing Tree for Highly Irregular Data-Parallel Workloads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3893" y="3886200"/>
            <a:ext cx="5715000" cy="99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Aleksandar</a:t>
            </a:r>
            <a:r>
              <a:rPr lang="en-US" dirty="0" smtClean="0"/>
              <a:t> </a:t>
            </a:r>
            <a:r>
              <a:rPr lang="en-US" dirty="0" err="1" smtClean="0"/>
              <a:t>Prokopec</a:t>
            </a:r>
            <a:endParaRPr lang="en-US" dirty="0" smtClean="0"/>
          </a:p>
          <a:p>
            <a:r>
              <a:rPr lang="en-US" dirty="0" smtClean="0"/>
              <a:t>Martin </a:t>
            </a:r>
            <a:r>
              <a:rPr lang="en-US" dirty="0" err="1" smtClean="0"/>
              <a:t>Odersky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105400"/>
            <a:ext cx="1747587" cy="8459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94933" y="2599266"/>
            <a:ext cx="4800600" cy="707886"/>
          </a:xfrm>
          <a:prstGeom prst="rect">
            <a:avLst/>
          </a:prstGeom>
          <a:solidFill>
            <a:schemeClr val="bg1"/>
          </a:solidFill>
          <a:effectLst>
            <a:softEdge rad="114300"/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ea typeface="+mj-ea"/>
                <a:cs typeface="+mj-cs"/>
              </a:rPr>
              <a:t>Irregular Data-Parallel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4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progress</a:t>
            </a:r>
            <a:endParaRPr lang="en-US" sz="2400" dirty="0">
              <a:latin typeface="Andale Mono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0</a:t>
            </a:r>
            <a:endParaRPr lang="en-US" sz="2400" dirty="0">
              <a:latin typeface="Andale Mono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2</a:t>
            </a:r>
            <a:endParaRPr lang="en-US" sz="2400" dirty="0">
              <a:latin typeface="Andale Mono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43272" y="2633133"/>
            <a:ext cx="16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72577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4</a:t>
            </a:r>
            <a:endParaRPr lang="en-US" sz="2400" dirty="0">
              <a:latin typeface="Andale Mono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643273" y="3002465"/>
            <a:ext cx="16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72577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2958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2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6</a:t>
            </a:r>
            <a:endParaRPr lang="en-US" sz="2400" dirty="0">
              <a:latin typeface="Andale Mono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43272" y="2633133"/>
            <a:ext cx="16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90020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2958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144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8</a:t>
            </a:r>
            <a:endParaRPr lang="en-US" sz="2400" dirty="0">
              <a:latin typeface="Andale Mono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43272" y="2633133"/>
            <a:ext cx="16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0337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2958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144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240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10</a:t>
            </a:r>
            <a:endParaRPr lang="en-US" sz="2400" dirty="0">
              <a:latin typeface="Andale Mono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43272" y="2633133"/>
            <a:ext cx="16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87812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2958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144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240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033673" y="3765991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12</a:t>
            </a:r>
            <a:endParaRPr lang="en-US" sz="2400" dirty="0">
              <a:latin typeface="Andale Mono" pitchFamily="49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43272" y="2633133"/>
            <a:ext cx="16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25049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42958" y="4604266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8144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24073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33673" y="3765991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47746" y="3791390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1752600"/>
            <a:ext cx="8610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Workload-driven – decides during execution.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037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814473" y="3755998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20079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033673" y="3765991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progress</a:t>
            </a:r>
            <a:endParaRPr lang="en-US" sz="2400" dirty="0">
              <a:latin typeface="Andale Mono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999" y="5121477"/>
            <a:ext cx="8458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Pros: lightweight</a:t>
            </a:r>
          </a:p>
          <a:p>
            <a:r>
              <a:rPr lang="en-US" sz="2800" dirty="0" smtClean="0"/>
              <a:t>Cons: minimum batch size, contention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647746" y="3791390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Fixed-size batching - contention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51337"/>
            <a:ext cx="4800600" cy="477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1" y="1451337"/>
            <a:ext cx="3785072" cy="4772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workload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743199"/>
            <a:ext cx="734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(0 until 10000000) reduce (+)</a:t>
            </a:r>
            <a:endParaRPr lang="en-US" sz="3200" dirty="0">
              <a:latin typeface="Andale Mono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/>
          <a:lstStyle/>
          <a:p>
            <a:r>
              <a:rPr lang="en-US" dirty="0" smtClean="0"/>
              <a:t>Factoring, GSS, 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03342" y="1727198"/>
            <a:ext cx="3433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Batch size varies.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94140" y="4495799"/>
            <a:ext cx="43304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94140" y="35067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941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98940" y="44443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03740" y="44272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13340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33673" y="41909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38473" y="41910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673" y="43929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44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192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240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28873" y="43603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00800" y="44196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4579" y="33866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13340" y="3755999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119273" y="3755998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728873" y="3765991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033673" y="3765991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08540" y="2654300"/>
            <a:ext cx="2414758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ndale Mono" pitchFamily="49" charset="0"/>
              </a:rPr>
              <a:t>progress</a:t>
            </a:r>
            <a:endParaRPr lang="en-US" sz="2400" dirty="0">
              <a:latin typeface="Andale Mono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999" y="5121477"/>
            <a:ext cx="8458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Pros: lightweight</a:t>
            </a:r>
          </a:p>
          <a:p>
            <a:r>
              <a:rPr lang="en-US" sz="2800" dirty="0" smtClean="0"/>
              <a:t>Cons: </a:t>
            </a:r>
            <a:r>
              <a:rPr lang="en-US" sz="2800" dirty="0" smtClean="0">
                <a:solidFill>
                  <a:srgbClr val="C00000"/>
                </a:solidFill>
              </a:rPr>
              <a:t>contention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08540" y="38862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5338473" y="3782923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647746" y="3791390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Task-based work-stealing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8740" y="2667000"/>
            <a:ext cx="52702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68740" y="16779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687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35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8340" y="25984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940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273" y="23621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3073" y="23622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4273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0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8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86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34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9000" y="266699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9179" y="15578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94679" y="197105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83140" y="20574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837073" y="2001452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82813" y="192704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7940" y="1927046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178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226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74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322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56280" y="2851665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0..2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2813" y="2851664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2..4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09345" y="2851663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4..8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394678" y="2851665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..16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Task-based work-stealing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8740" y="2667000"/>
            <a:ext cx="52702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68740" y="16779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687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35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8340" y="25984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940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273" y="23621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3073" y="23622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4273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0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8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86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34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9000" y="266699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9179" y="15578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94679" y="197105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83140" y="20574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837073" y="2001452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82813" y="192704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7940" y="1927046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178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226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74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322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56280" y="2851665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0..2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2813" y="2851664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2..4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09345" y="2851663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4..8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394678" y="2851665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..16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947817" y="4419600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2..4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1947817" y="4123267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4..8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1943820" y="3818466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r>
              <a:rPr lang="en-US" sz="1200" dirty="0" smtClean="0"/>
              <a:t>..16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433586" y="4692135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8273" y="4724401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47817" y="4724401"/>
            <a:ext cx="622060" cy="30480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0..2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Task-based work-stealing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8740" y="2667000"/>
            <a:ext cx="52702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68740" y="16779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687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35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8340" y="25984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940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273" y="23621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3073" y="23622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4273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0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8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86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34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9000" y="266699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9179" y="15578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94679" y="197105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83140" y="20574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837073" y="2001452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82813" y="192704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7940" y="1927046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178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226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74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322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56280" y="2851665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0..2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2813" y="2851664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2..4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09345" y="2851663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4..8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394678" y="2851665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..16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947817" y="4419600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2..4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1947817" y="4123267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4..8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1943820" y="3818466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r>
              <a:rPr lang="en-US" sz="1200" dirty="0" smtClean="0"/>
              <a:t>..16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433586" y="4692135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8273" y="4724401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47817" y="4724401"/>
            <a:ext cx="622060" cy="30480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0..2</a:t>
            </a:r>
            <a:endParaRPr lang="en-US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495802" y="3970867"/>
            <a:ext cx="609598" cy="72126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00600" y="3979335"/>
            <a:ext cx="312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</a:t>
            </a:r>
            <a:r>
              <a:rPr lang="en-US" dirty="0" smtClean="0">
                <a:solidFill>
                  <a:srgbClr val="C00000"/>
                </a:solidFill>
              </a:rPr>
              <a:t>teal – a </a:t>
            </a:r>
            <a:r>
              <a:rPr lang="en-US" b="1" dirty="0" smtClean="0">
                <a:solidFill>
                  <a:srgbClr val="C00000"/>
                </a:solidFill>
              </a:rPr>
              <a:t>rare </a:t>
            </a:r>
            <a:r>
              <a:rPr lang="en-US" dirty="0" smtClean="0">
                <a:solidFill>
                  <a:srgbClr val="C00000"/>
                </a:solidFill>
              </a:rPr>
              <a:t>event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Task-based work-stealing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8740" y="2667000"/>
            <a:ext cx="52702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68740" y="16779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687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35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8340" y="25984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940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273" y="23621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3073" y="23622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4273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0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8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86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34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9000" y="266699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9179" y="15578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94679" y="197105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83140" y="20574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837073" y="2001452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82813" y="192704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7940" y="1927046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178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226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74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322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56280" y="2851665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0..2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2813" y="2851664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2..4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09345" y="2851663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4..8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394678" y="2851665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..16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947817" y="4419600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2..4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1947817" y="4123267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4..8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1943820" y="3818466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r>
              <a:rPr lang="en-US" sz="1200" dirty="0" smtClean="0"/>
              <a:t>..16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433586" y="4692135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8273" y="4724401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12284" y="4419599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10..12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512284" y="4123266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12..16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512284" y="4724400"/>
            <a:ext cx="622060" cy="30480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8..10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1947817" y="4724401"/>
            <a:ext cx="622060" cy="30480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0..2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Task-based work-stealing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5410200"/>
            <a:ext cx="8458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Pros: can be adaptive - uses stealing information</a:t>
            </a:r>
          </a:p>
          <a:p>
            <a:r>
              <a:rPr lang="en-US" sz="2800" dirty="0" smtClean="0"/>
              <a:t>Cons: heavyweight - minimum batch size much larger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8740" y="2667000"/>
            <a:ext cx="52702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68740" y="16779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687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35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8340" y="25984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940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273" y="23621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3073" y="2362200"/>
            <a:ext cx="304800" cy="304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4273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0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8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86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34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9000" y="266699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9179" y="15578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94679" y="197105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83140" y="2057400"/>
            <a:ext cx="304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837073" y="2001452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82813" y="192704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7940" y="1927046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178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226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74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32273" y="2530686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56280" y="2851665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0..2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2813" y="2851664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2..4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09345" y="2851663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4..8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394678" y="2851665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..16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947817" y="4419600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2..4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1947817" y="4123267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4..8</a:t>
            </a:r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1943820" y="3818466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r>
              <a:rPr lang="en-US" sz="1200" dirty="0" smtClean="0"/>
              <a:t>..16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433586" y="4692135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8273" y="4724401"/>
            <a:ext cx="5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512284" y="4419599"/>
            <a:ext cx="62206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10..12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512284" y="4123266"/>
            <a:ext cx="11853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12..16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1947817" y="4724401"/>
            <a:ext cx="622060" cy="30480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0..2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5512284" y="4724400"/>
            <a:ext cx="622060" cy="30480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8..10</a:t>
            </a:r>
            <a:endParaRPr lang="en-US" sz="12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Task-based work-stealing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68740" y="2667000"/>
            <a:ext cx="527026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68740" y="16779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9687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3540" y="26155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8340" y="25984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940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08273" y="2564131"/>
            <a:ext cx="304800" cy="102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13073" y="2564129"/>
            <a:ext cx="304800" cy="102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4273" y="25641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890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8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86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03473" y="25315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9000" y="266699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29179" y="15578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94679" y="197105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83140" y="2564131"/>
            <a:ext cx="304800" cy="1028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837073" y="2001452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582813" y="1927047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187940" y="1927046"/>
            <a:ext cx="0" cy="989075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617873" y="1295400"/>
            <a:ext cx="304800" cy="1370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922673" y="1295400"/>
            <a:ext cx="304800" cy="1370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227473" y="1295400"/>
            <a:ext cx="304800" cy="1370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32273" y="1295400"/>
            <a:ext cx="304800" cy="1370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956280" y="2851665"/>
            <a:ext cx="622060" cy="304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0..2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82813" y="2851664"/>
            <a:ext cx="622060" cy="304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2..4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09345" y="2851663"/>
            <a:ext cx="1185333" cy="304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4..8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94678" y="2851665"/>
            <a:ext cx="2442395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..16</a:t>
            </a:r>
            <a:endParaRPr lang="en-US" dirty="0"/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29758" y="3429000"/>
            <a:ext cx="4302515" cy="298166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6820140" y="3244334"/>
            <a:ext cx="1851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Cannot be stolen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after T0 starts processing it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endCxn id="6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71" name="TextBox 7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endCxn id="6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endCxn id="6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7315200" y="186689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6807200" y="270509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Rectangle 49"/>
          <p:cNvSpPr/>
          <p:nvPr/>
        </p:nvSpPr>
        <p:spPr>
          <a:xfrm>
            <a:off x="7112000" y="270509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Rectangle 50"/>
          <p:cNvSpPr/>
          <p:nvPr/>
        </p:nvSpPr>
        <p:spPr>
          <a:xfrm>
            <a:off x="7416800" y="2705096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7831666" y="2705096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6400800" y="2705097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7264400" y="2019297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56400" y="2857497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646333" y="3543297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255933" y="356023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264400" y="2857497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12665" y="2705097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105400" y="2857497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1767" y="2857491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62600" y="26405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41166" y="3208863"/>
            <a:ext cx="142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completed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713132" y="2081391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8026396" y="2520792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259665" y="4191000"/>
            <a:ext cx="5037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about stealing?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workload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743199"/>
            <a:ext cx="734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(0 until 10000000) reduce (+)</a:t>
            </a:r>
            <a:endParaRPr lang="en-US" sz="3200" dirty="0">
              <a:latin typeface="Andale Mono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5600" y="3924010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sum = sum + x</a:t>
            </a:r>
            <a:endParaRPr lang="en-US" sz="3200" dirty="0">
              <a:latin typeface="Andale Mono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endCxn id="6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7315200" y="186689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6807200" y="270509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Rectangle 49"/>
          <p:cNvSpPr/>
          <p:nvPr/>
        </p:nvSpPr>
        <p:spPr>
          <a:xfrm>
            <a:off x="7112000" y="270509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Rectangle 50"/>
          <p:cNvSpPr/>
          <p:nvPr/>
        </p:nvSpPr>
        <p:spPr>
          <a:xfrm>
            <a:off x="7416800" y="2705096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7831666" y="2705096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6400800" y="2705097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7264400" y="2019297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56400" y="2857497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646333" y="3543297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255933" y="356023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264400" y="2857497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12665" y="2705097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105400" y="2857497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1767" y="2857491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62600" y="264056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41166" y="3208863"/>
            <a:ext cx="142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completed</a:t>
            </a:r>
            <a:endParaRPr lang="en-US" dirty="0">
              <a:latin typeface="Andale Mono" pitchFamily="49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1642529" y="3657600"/>
            <a:ext cx="1100672" cy="623335"/>
          </a:xfrm>
          <a:prstGeom prst="straightConnector1">
            <a:avLst/>
          </a:prstGeom>
          <a:ln w="31750" cmpd="sng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126063" y="4402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6180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9228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1227663" y="5240869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642529" y="5240869"/>
            <a:ext cx="4741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4732" y="5240870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83" name="Straight Arrow Connector 82"/>
          <p:cNvCxnSpPr>
            <a:endCxn id="79" idx="0"/>
          </p:cNvCxnSpPr>
          <p:nvPr/>
        </p:nvCxnSpPr>
        <p:spPr>
          <a:xfrm flipH="1">
            <a:off x="1075263" y="4555070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67263" y="5393270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57196" y="607907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066796" y="60960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75263" y="5393270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116661" y="524087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47791" y="4713304"/>
            <a:ext cx="15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39326" y="5736170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stolen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713132" y="2081391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154" name="Straight Arrow Connector 153"/>
          <p:cNvCxnSpPr>
            <a:endCxn id="81" idx="0"/>
          </p:cNvCxnSpPr>
          <p:nvPr/>
        </p:nvCxnSpPr>
        <p:spPr>
          <a:xfrm flipH="1">
            <a:off x="1879595" y="5037163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8026396" y="2520792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6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50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15200" y="18668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072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120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16800" y="2705096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31666" y="2705096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00800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7264400" y="20192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56400" y="28574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646333" y="3543297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255933" y="3560230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264400" y="2857497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12665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105400" y="2857497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1767" y="2857491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62600" y="2640566"/>
            <a:ext cx="34336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41166" y="3208863"/>
            <a:ext cx="142240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completed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126063" y="4402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6180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9228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1227663" y="5240869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642529" y="5240869"/>
            <a:ext cx="4741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4732" y="5240870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83" name="Straight Arrow Connector 82"/>
          <p:cNvCxnSpPr>
            <a:endCxn id="79" idx="0"/>
          </p:cNvCxnSpPr>
          <p:nvPr/>
        </p:nvCxnSpPr>
        <p:spPr>
          <a:xfrm flipH="1">
            <a:off x="1075263" y="4555070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67263" y="5393270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57196" y="607907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066796" y="60960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75263" y="5393270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116661" y="524087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39326" y="5736170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stolen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713132" y="2081391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8026396" y="2520792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Arrow Connector 123"/>
          <p:cNvCxnSpPr>
            <a:endCxn id="110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447791" y="4713304"/>
            <a:ext cx="15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144" name="Straight Arrow Connector 143"/>
          <p:cNvCxnSpPr/>
          <p:nvPr/>
        </p:nvCxnSpPr>
        <p:spPr>
          <a:xfrm flipH="1">
            <a:off x="1879595" y="5037163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50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15200" y="18668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072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120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16800" y="2705096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31666" y="2705096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00800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7264400" y="20192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56400" y="28574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646333" y="3543297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255933" y="3560230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264400" y="2857497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12665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105400" y="2857497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1767" y="2857491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62600" y="2640566"/>
            <a:ext cx="34336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41166" y="3208863"/>
            <a:ext cx="142240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completed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126063" y="4402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6180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9228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1227663" y="5240869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642529" y="5240869"/>
            <a:ext cx="4741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4732" y="5240870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83" name="Straight Arrow Connector 82"/>
          <p:cNvCxnSpPr>
            <a:endCxn id="79" idx="0"/>
          </p:cNvCxnSpPr>
          <p:nvPr/>
        </p:nvCxnSpPr>
        <p:spPr>
          <a:xfrm flipH="1">
            <a:off x="1075263" y="4555070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67263" y="5393270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57196" y="607907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066796" y="60960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75263" y="5393270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116661" y="524087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39326" y="5736170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stolen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588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Rectangle 97"/>
          <p:cNvSpPr/>
          <p:nvPr/>
        </p:nvSpPr>
        <p:spPr>
          <a:xfrm>
            <a:off x="53636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Rectangle 98"/>
          <p:cNvSpPr/>
          <p:nvPr/>
        </p:nvSpPr>
        <p:spPr>
          <a:xfrm>
            <a:off x="5668434" y="4684247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6083300" y="4684247"/>
            <a:ext cx="46143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4635503" y="4684248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03" name="Straight Arrow Connector 102"/>
          <p:cNvCxnSpPr>
            <a:endCxn id="147" idx="0"/>
          </p:cNvCxnSpPr>
          <p:nvPr/>
        </p:nvCxnSpPr>
        <p:spPr>
          <a:xfrm flipH="1">
            <a:off x="5063063" y="4836648"/>
            <a:ext cx="148172" cy="4042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43" idx="0"/>
          </p:cNvCxnSpPr>
          <p:nvPr/>
        </p:nvCxnSpPr>
        <p:spPr>
          <a:xfrm>
            <a:off x="5516034" y="4836648"/>
            <a:ext cx="292097" cy="40422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544736" y="4684248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159498" y="5082636"/>
            <a:ext cx="135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expanded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645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46693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4974166" y="5834110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5389032" y="5834110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3941235" y="5834111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4313766" y="5986511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4203699" y="6672311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13299" y="6689244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821766" y="5986511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5770031" y="5834111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71712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Rectangle 126"/>
          <p:cNvSpPr/>
          <p:nvPr/>
        </p:nvSpPr>
        <p:spPr>
          <a:xfrm>
            <a:off x="74760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Rectangle 127"/>
          <p:cNvSpPr/>
          <p:nvPr/>
        </p:nvSpPr>
        <p:spPr>
          <a:xfrm>
            <a:off x="7780867" y="5834688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29" name="Rectangle 128"/>
          <p:cNvSpPr/>
          <p:nvPr/>
        </p:nvSpPr>
        <p:spPr>
          <a:xfrm>
            <a:off x="8195733" y="5834688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30" name="Rectangle 129"/>
          <p:cNvSpPr/>
          <p:nvPr/>
        </p:nvSpPr>
        <p:spPr>
          <a:xfrm>
            <a:off x="6747936" y="5834689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T1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7120467" y="5987089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7010400" y="667288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7620000" y="6689822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7628467" y="5987089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8576732" y="5834689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43" name="Rectangle 142"/>
          <p:cNvSpPr/>
          <p:nvPr/>
        </p:nvSpPr>
        <p:spPr>
          <a:xfrm>
            <a:off x="5655731" y="524087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7" name="Rectangle 146"/>
          <p:cNvSpPr/>
          <p:nvPr/>
        </p:nvSpPr>
        <p:spPr>
          <a:xfrm>
            <a:off x="4910663" y="524087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9" name="Straight Arrow Connector 148"/>
          <p:cNvCxnSpPr>
            <a:endCxn id="113" idx="0"/>
          </p:cNvCxnSpPr>
          <p:nvPr/>
        </p:nvCxnSpPr>
        <p:spPr>
          <a:xfrm flipH="1">
            <a:off x="4821766" y="5393278"/>
            <a:ext cx="237069" cy="44083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5808132" y="5393856"/>
            <a:ext cx="965201" cy="44025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713132" y="2081391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8026396" y="2520792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Arrow Connector 123"/>
          <p:cNvCxnSpPr>
            <a:endCxn id="110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1251" y="633869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(50 + N) /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50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15200" y="18668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072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120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16800" y="2705096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31666" y="2705096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00800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7264400" y="20192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56400" y="28574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646333" y="3543297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255933" y="3560230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264400" y="2857497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12665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105400" y="2857497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1767" y="2857491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62600" y="2640566"/>
            <a:ext cx="34336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41166" y="3208863"/>
            <a:ext cx="142240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completed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126063" y="4402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6180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9228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1227663" y="5240869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642529" y="5240869"/>
            <a:ext cx="4741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4732" y="5240870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83" name="Straight Arrow Connector 82"/>
          <p:cNvCxnSpPr>
            <a:endCxn id="79" idx="0"/>
          </p:cNvCxnSpPr>
          <p:nvPr/>
        </p:nvCxnSpPr>
        <p:spPr>
          <a:xfrm flipH="1">
            <a:off x="1075263" y="4555070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67263" y="5393270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57196" y="607907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066796" y="60960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75263" y="5393270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116661" y="524087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39326" y="5736170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stolen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588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Rectangle 97"/>
          <p:cNvSpPr/>
          <p:nvPr/>
        </p:nvSpPr>
        <p:spPr>
          <a:xfrm>
            <a:off x="53636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Rectangle 98"/>
          <p:cNvSpPr/>
          <p:nvPr/>
        </p:nvSpPr>
        <p:spPr>
          <a:xfrm>
            <a:off x="5668434" y="4684247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6083300" y="4684247"/>
            <a:ext cx="46143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4635503" y="4684248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03" name="Straight Arrow Connector 102"/>
          <p:cNvCxnSpPr>
            <a:endCxn id="147" idx="0"/>
          </p:cNvCxnSpPr>
          <p:nvPr/>
        </p:nvCxnSpPr>
        <p:spPr>
          <a:xfrm flipH="1">
            <a:off x="5063063" y="4836648"/>
            <a:ext cx="148172" cy="4042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43" idx="0"/>
          </p:cNvCxnSpPr>
          <p:nvPr/>
        </p:nvCxnSpPr>
        <p:spPr>
          <a:xfrm>
            <a:off x="5516034" y="4836648"/>
            <a:ext cx="292097" cy="40422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544736" y="4684248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159498" y="5082636"/>
            <a:ext cx="135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expanded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645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46693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4974166" y="5834110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5389032" y="5834110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3941235" y="5834111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4313766" y="5986511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4203699" y="6672311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13299" y="6689244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821766" y="5986511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5770031" y="5834111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71712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Rectangle 126"/>
          <p:cNvSpPr/>
          <p:nvPr/>
        </p:nvSpPr>
        <p:spPr>
          <a:xfrm>
            <a:off x="74760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Rectangle 127"/>
          <p:cNvSpPr/>
          <p:nvPr/>
        </p:nvSpPr>
        <p:spPr>
          <a:xfrm>
            <a:off x="7780867" y="5834688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29" name="Rectangle 128"/>
          <p:cNvSpPr/>
          <p:nvPr/>
        </p:nvSpPr>
        <p:spPr>
          <a:xfrm>
            <a:off x="8195733" y="5834688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30" name="Rectangle 129"/>
          <p:cNvSpPr/>
          <p:nvPr/>
        </p:nvSpPr>
        <p:spPr>
          <a:xfrm>
            <a:off x="6747936" y="5834689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T1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7120467" y="5987089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7010400" y="667288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7620000" y="6689822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7628467" y="5987089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8576732" y="5834689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43" name="Rectangle 142"/>
          <p:cNvSpPr/>
          <p:nvPr/>
        </p:nvSpPr>
        <p:spPr>
          <a:xfrm>
            <a:off x="5655731" y="524087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7" name="Rectangle 146"/>
          <p:cNvSpPr/>
          <p:nvPr/>
        </p:nvSpPr>
        <p:spPr>
          <a:xfrm>
            <a:off x="4910663" y="524087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9" name="Straight Arrow Connector 148"/>
          <p:cNvCxnSpPr>
            <a:endCxn id="113" idx="0"/>
          </p:cNvCxnSpPr>
          <p:nvPr/>
        </p:nvCxnSpPr>
        <p:spPr>
          <a:xfrm flipH="1">
            <a:off x="4821766" y="5393278"/>
            <a:ext cx="237069" cy="44083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5808132" y="5393856"/>
            <a:ext cx="965201" cy="44025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713132" y="2081391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8026396" y="2520792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Arrow Connector 123"/>
          <p:cNvCxnSpPr>
            <a:endCxn id="110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1251" y="633869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(50 + N) / 2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929864" y="4218004"/>
            <a:ext cx="206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 or 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430863" y="4402670"/>
            <a:ext cx="436038" cy="57173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6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674532" y="18668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665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332" y="2705095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76132" y="2705094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90998" y="2705094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50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43201" y="2705095"/>
            <a:ext cx="423332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2" name="Straight Arrow Connector 41"/>
          <p:cNvCxnSpPr>
            <a:endCxn id="38" idx="0"/>
          </p:cNvCxnSpPr>
          <p:nvPr/>
        </p:nvCxnSpPr>
        <p:spPr>
          <a:xfrm flipH="1">
            <a:off x="3623732" y="20192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115732" y="2857495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005665" y="3543295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15265" y="3560228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23732" y="2857495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1997" y="2705095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15200" y="18668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072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12000" y="2705097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16800" y="2705096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31666" y="2705096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00800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7264400" y="20192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56400" y="2857497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6646333" y="3543297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255933" y="3560230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264400" y="2857497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212665" y="2705097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2446867" y="2857494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105400" y="2857497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1767" y="2857491"/>
            <a:ext cx="228600" cy="3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562600" y="2640566"/>
            <a:ext cx="34336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030129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41166" y="3208863"/>
            <a:ext cx="1422409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completed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126063" y="4402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 77"/>
          <p:cNvSpPr/>
          <p:nvPr/>
        </p:nvSpPr>
        <p:spPr>
          <a:xfrm>
            <a:off x="6180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78"/>
          <p:cNvSpPr/>
          <p:nvPr/>
        </p:nvSpPr>
        <p:spPr>
          <a:xfrm>
            <a:off x="9228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ectangle 79"/>
          <p:cNvSpPr/>
          <p:nvPr/>
        </p:nvSpPr>
        <p:spPr>
          <a:xfrm>
            <a:off x="1227663" y="5240869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1642529" y="5240869"/>
            <a:ext cx="4741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94732" y="5240870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83" name="Straight Arrow Connector 82"/>
          <p:cNvCxnSpPr>
            <a:endCxn id="101" idx="1"/>
          </p:cNvCxnSpPr>
          <p:nvPr/>
        </p:nvCxnSpPr>
        <p:spPr>
          <a:xfrm>
            <a:off x="1278463" y="4555070"/>
            <a:ext cx="3357040" cy="281579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67263" y="5393270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57196" y="607907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066796" y="60960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75263" y="5393270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116661" y="524087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89" name="TextBox 88"/>
          <p:cNvSpPr txBox="1"/>
          <p:nvPr/>
        </p:nvSpPr>
        <p:spPr>
          <a:xfrm>
            <a:off x="4013194" y="2128199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39326" y="5736170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stolen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0588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Rectangle 97"/>
          <p:cNvSpPr/>
          <p:nvPr/>
        </p:nvSpPr>
        <p:spPr>
          <a:xfrm>
            <a:off x="53636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Rectangle 98"/>
          <p:cNvSpPr/>
          <p:nvPr/>
        </p:nvSpPr>
        <p:spPr>
          <a:xfrm>
            <a:off x="5668434" y="4684247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6083300" y="4684247"/>
            <a:ext cx="46143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4635503" y="4684248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03" name="Straight Arrow Connector 102"/>
          <p:cNvCxnSpPr>
            <a:endCxn id="147" idx="0"/>
          </p:cNvCxnSpPr>
          <p:nvPr/>
        </p:nvCxnSpPr>
        <p:spPr>
          <a:xfrm flipH="1">
            <a:off x="5063063" y="4836648"/>
            <a:ext cx="148172" cy="4042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43" idx="0"/>
          </p:cNvCxnSpPr>
          <p:nvPr/>
        </p:nvCxnSpPr>
        <p:spPr>
          <a:xfrm>
            <a:off x="5516034" y="4836648"/>
            <a:ext cx="292097" cy="40422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6544736" y="4684248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6159498" y="5082636"/>
            <a:ext cx="135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expanded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645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46693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4974166" y="5834110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5389032" y="5834110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3941235" y="5834111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4313766" y="5986511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4203699" y="6672311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4813299" y="6689244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821766" y="5986511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5770031" y="5834111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71712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Rectangle 126"/>
          <p:cNvSpPr/>
          <p:nvPr/>
        </p:nvSpPr>
        <p:spPr>
          <a:xfrm>
            <a:off x="74760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Rectangle 127"/>
          <p:cNvSpPr/>
          <p:nvPr/>
        </p:nvSpPr>
        <p:spPr>
          <a:xfrm>
            <a:off x="7780867" y="5834688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29" name="Rectangle 128"/>
          <p:cNvSpPr/>
          <p:nvPr/>
        </p:nvSpPr>
        <p:spPr>
          <a:xfrm>
            <a:off x="8195733" y="5834688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30" name="Rectangle 129"/>
          <p:cNvSpPr/>
          <p:nvPr/>
        </p:nvSpPr>
        <p:spPr>
          <a:xfrm>
            <a:off x="6747936" y="5834689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T1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7120467" y="5987089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7010400" y="667288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7620000" y="6689822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7628467" y="5987089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8576732" y="5834689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929864" y="4218004"/>
            <a:ext cx="206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 or 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655731" y="524087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7" name="Rectangle 146"/>
          <p:cNvSpPr/>
          <p:nvPr/>
        </p:nvSpPr>
        <p:spPr>
          <a:xfrm>
            <a:off x="4910663" y="524087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9" name="Straight Arrow Connector 148"/>
          <p:cNvCxnSpPr>
            <a:endCxn id="113" idx="0"/>
          </p:cNvCxnSpPr>
          <p:nvPr/>
        </p:nvCxnSpPr>
        <p:spPr>
          <a:xfrm flipH="1">
            <a:off x="4821766" y="5393278"/>
            <a:ext cx="237069" cy="44083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5808132" y="5393856"/>
            <a:ext cx="965201" cy="44025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713132" y="2081391"/>
            <a:ext cx="116840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4364567" y="2509103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8026396" y="2520792"/>
            <a:ext cx="135474" cy="203706"/>
          </a:xfrm>
          <a:prstGeom prst="straightConnector1">
            <a:avLst/>
          </a:prstGeom>
          <a:ln w="31750" cmpd="sng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1430863" y="4402670"/>
            <a:ext cx="436038" cy="57173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058333" y="18668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503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55133" y="2705096"/>
            <a:ext cx="3048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159933" y="2705095"/>
            <a:ext cx="4148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574799" y="2705095"/>
            <a:ext cx="389466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52400" y="2705096"/>
            <a:ext cx="397933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T0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4" name="Straight Arrow Connector 123"/>
          <p:cNvCxnSpPr>
            <a:endCxn id="110" idx="0"/>
          </p:cNvCxnSpPr>
          <p:nvPr/>
        </p:nvCxnSpPr>
        <p:spPr>
          <a:xfrm flipH="1">
            <a:off x="1007533" y="20192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499533" y="2857496"/>
            <a:ext cx="203200" cy="6858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>
            <a:off x="389466" y="3543296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999066" y="3560229"/>
            <a:ext cx="2540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007533" y="2857496"/>
            <a:ext cx="118533" cy="70273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955798" y="2705096"/>
            <a:ext cx="406400" cy="3048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405467" y="3208863"/>
            <a:ext cx="1083735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ndale Mono" pitchFamily="49" charset="0"/>
              </a:rPr>
              <a:t>owned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ndale Mono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1251" y="633869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(50 + N) /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- contention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506" y="1724430"/>
            <a:ext cx="3108694" cy="37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09" y="1701107"/>
            <a:ext cx="3056891" cy="374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600200"/>
            <a:ext cx="3120326" cy="393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scheduling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292529"/>
            <a:ext cx="687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find either a non-expanded, non-completed node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10561" y="359891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3602561" y="422704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3907361" y="422704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4212161" y="4227045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4627026" y="4227045"/>
            <a:ext cx="47837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3179230" y="4227046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4059761" y="3751316"/>
            <a:ext cx="203200" cy="4757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50" idx="0"/>
          </p:cNvCxnSpPr>
          <p:nvPr/>
        </p:nvCxnSpPr>
        <p:spPr>
          <a:xfrm flipH="1">
            <a:off x="3606790" y="4379446"/>
            <a:ext cx="148172" cy="4042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9" idx="0"/>
          </p:cNvCxnSpPr>
          <p:nvPr/>
        </p:nvCxnSpPr>
        <p:spPr>
          <a:xfrm>
            <a:off x="4059761" y="4379446"/>
            <a:ext cx="292097" cy="40422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89377" y="4227046"/>
            <a:ext cx="49530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2908293" y="537690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213093" y="537690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3517893" y="5376908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3932759" y="5376908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2484962" y="5376909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857493" y="5529309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747426" y="621510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357026" y="6232042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365493" y="5529309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313758" y="5376909"/>
            <a:ext cx="50800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5714994" y="537748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6019794" y="537748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Rectangle 39"/>
          <p:cNvSpPr/>
          <p:nvPr/>
        </p:nvSpPr>
        <p:spPr>
          <a:xfrm>
            <a:off x="6324594" y="5377486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75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6739460" y="5377486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75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5291663" y="5377487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T1</a:t>
            </a:r>
            <a:endParaRPr lang="en-US" sz="1600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664194" y="5529887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554127" y="6215687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163727" y="623262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72194" y="5529887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120458" y="5377487"/>
            <a:ext cx="499541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4199458" y="4783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Rectangle 49"/>
          <p:cNvSpPr/>
          <p:nvPr/>
        </p:nvSpPr>
        <p:spPr>
          <a:xfrm>
            <a:off x="3454390" y="478367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 flipH="1">
            <a:off x="3365493" y="4936076"/>
            <a:ext cx="237069" cy="44083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51859" y="4936654"/>
            <a:ext cx="965201" cy="44025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4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scheduling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292529"/>
            <a:ext cx="687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find either a non-expanded, non-completed node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latin typeface="Andale Mono" pitchFamily="49" charset="0"/>
              </a:rPr>
              <a:t>if not found, </a:t>
            </a:r>
            <a:r>
              <a:rPr lang="en-US" dirty="0" smtClean="0">
                <a:latin typeface="Andale Mono" pitchFamily="49" charset="0"/>
              </a:rPr>
              <a:t>terminate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10561" y="359891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3602561" y="422704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3907361" y="422704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4212161" y="4227045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4627026" y="4227045"/>
            <a:ext cx="53341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3179230" y="4227046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23" name="Straight Arrow Connector 22"/>
          <p:cNvCxnSpPr>
            <a:endCxn id="19" idx="0"/>
          </p:cNvCxnSpPr>
          <p:nvPr/>
        </p:nvCxnSpPr>
        <p:spPr>
          <a:xfrm flipH="1">
            <a:off x="4059761" y="3751316"/>
            <a:ext cx="203200" cy="4757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160436" y="4227042"/>
            <a:ext cx="49530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100</a:t>
            </a:r>
            <a:endParaRPr lang="en-US" sz="1600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3551761" y="4387913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3441694" y="507371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051294" y="5090646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059761" y="4387913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9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scheduling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292529"/>
            <a:ext cx="6872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find either a non-expanded, non-completed node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latin typeface="Andale Mono" pitchFamily="49" charset="0"/>
              </a:rPr>
              <a:t>if not found, </a:t>
            </a:r>
            <a:r>
              <a:rPr lang="en-US" dirty="0" smtClean="0">
                <a:latin typeface="Andale Mono" pitchFamily="49" charset="0"/>
              </a:rPr>
              <a:t>terminate</a:t>
            </a:r>
          </a:p>
          <a:p>
            <a:pPr marL="342900" indent="-342900">
              <a:buFontTx/>
              <a:buAutoNum type="arabicParenR"/>
            </a:pPr>
            <a:r>
              <a:rPr lang="en-US" dirty="0">
                <a:latin typeface="Andale Mono" pitchFamily="49" charset="0"/>
              </a:rPr>
              <a:t>if not owned, steal and/or expand, and descend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126063" y="44026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66"/>
          <p:cNvSpPr/>
          <p:nvPr/>
        </p:nvSpPr>
        <p:spPr>
          <a:xfrm>
            <a:off x="6180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/>
          <p:cNvSpPr/>
          <p:nvPr/>
        </p:nvSpPr>
        <p:spPr>
          <a:xfrm>
            <a:off x="922863" y="524087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1227663" y="5240869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70" name="Rectangle 69"/>
          <p:cNvSpPr/>
          <p:nvPr/>
        </p:nvSpPr>
        <p:spPr>
          <a:xfrm>
            <a:off x="1642529" y="5240869"/>
            <a:ext cx="4741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71" name="Rectangle 70"/>
          <p:cNvSpPr/>
          <p:nvPr/>
        </p:nvSpPr>
        <p:spPr>
          <a:xfrm>
            <a:off x="194732" y="5240870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72" name="Straight Arrow Connector 71"/>
          <p:cNvCxnSpPr>
            <a:endCxn id="68" idx="0"/>
          </p:cNvCxnSpPr>
          <p:nvPr/>
        </p:nvCxnSpPr>
        <p:spPr>
          <a:xfrm flipH="1">
            <a:off x="1075263" y="4555070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567263" y="5393270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57196" y="6079070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1066796" y="60960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075263" y="5393270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116661" y="524087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1447791" y="4713304"/>
            <a:ext cx="155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39326" y="5736170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stolen</a:t>
            </a:r>
            <a:endParaRPr lang="en-US" dirty="0">
              <a:latin typeface="Andale Mono" pitchFamily="49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802928" y="5393270"/>
            <a:ext cx="1024004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566834" y="405611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/>
          <p:cNvSpPr/>
          <p:nvPr/>
        </p:nvSpPr>
        <p:spPr>
          <a:xfrm>
            <a:off x="50588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Rectangle 82"/>
          <p:cNvSpPr/>
          <p:nvPr/>
        </p:nvSpPr>
        <p:spPr>
          <a:xfrm>
            <a:off x="5363634" y="468424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4" name="Rectangle 83"/>
          <p:cNvSpPr/>
          <p:nvPr/>
        </p:nvSpPr>
        <p:spPr>
          <a:xfrm>
            <a:off x="5668434" y="4684247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6083299" y="4684247"/>
            <a:ext cx="4868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-51</a:t>
            </a:r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4635503" y="4684248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87" name="Straight Arrow Connector 86"/>
          <p:cNvCxnSpPr>
            <a:endCxn id="113" idx="0"/>
          </p:cNvCxnSpPr>
          <p:nvPr/>
        </p:nvCxnSpPr>
        <p:spPr>
          <a:xfrm flipH="1">
            <a:off x="5063063" y="4836648"/>
            <a:ext cx="148172" cy="4042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12" idx="0"/>
          </p:cNvCxnSpPr>
          <p:nvPr/>
        </p:nvCxnSpPr>
        <p:spPr>
          <a:xfrm>
            <a:off x="5516034" y="4836648"/>
            <a:ext cx="292097" cy="40422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570133" y="4684246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90" name="TextBox 89"/>
          <p:cNvSpPr txBox="1"/>
          <p:nvPr/>
        </p:nvSpPr>
        <p:spPr>
          <a:xfrm>
            <a:off x="6159498" y="5082636"/>
            <a:ext cx="135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expanded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3645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Rectangle 91"/>
          <p:cNvSpPr/>
          <p:nvPr/>
        </p:nvSpPr>
        <p:spPr>
          <a:xfrm>
            <a:off x="4669366" y="583411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Rectangle 92"/>
          <p:cNvSpPr/>
          <p:nvPr/>
        </p:nvSpPr>
        <p:spPr>
          <a:xfrm>
            <a:off x="4974166" y="5834110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5389032" y="5834110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3941235" y="5834111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313766" y="5986511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4203699" y="6672311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4813299" y="6689244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821766" y="5986511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5770031" y="5834111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71712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/>
          <p:cNvSpPr/>
          <p:nvPr/>
        </p:nvSpPr>
        <p:spPr>
          <a:xfrm>
            <a:off x="7476067" y="583468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3" name="Rectangle 102"/>
          <p:cNvSpPr/>
          <p:nvPr/>
        </p:nvSpPr>
        <p:spPr>
          <a:xfrm>
            <a:off x="7780867" y="5834688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8195733" y="5834688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6747936" y="5834689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T1</a:t>
            </a:r>
            <a:endParaRPr lang="en-US" sz="1600" dirty="0"/>
          </a:p>
        </p:txBody>
      </p:sp>
      <p:cxnSp>
        <p:nvCxnSpPr>
          <p:cNvPr id="106" name="Straight Arrow Connector 105"/>
          <p:cNvCxnSpPr/>
          <p:nvPr/>
        </p:nvCxnSpPr>
        <p:spPr>
          <a:xfrm flipH="1">
            <a:off x="7120467" y="5987089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7010400" y="6672889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7620000" y="6689822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628467" y="5987089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8576732" y="5834689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333061" y="4218004"/>
            <a:ext cx="206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T1: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655731" y="524087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4910663" y="5240878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4" name="Straight Arrow Connector 113"/>
          <p:cNvCxnSpPr>
            <a:endCxn id="92" idx="0"/>
          </p:cNvCxnSpPr>
          <p:nvPr/>
        </p:nvCxnSpPr>
        <p:spPr>
          <a:xfrm flipH="1">
            <a:off x="4821766" y="5393278"/>
            <a:ext cx="237069" cy="44083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808132" y="5393856"/>
            <a:ext cx="965201" cy="44025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70" idx="0"/>
          </p:cNvCxnSpPr>
          <p:nvPr/>
        </p:nvCxnSpPr>
        <p:spPr>
          <a:xfrm flipH="1">
            <a:off x="1879595" y="5037163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5516034" y="4208518"/>
            <a:ext cx="203200" cy="47573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5884328" y="4280935"/>
            <a:ext cx="393705" cy="79984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7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scheduling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292529"/>
            <a:ext cx="6872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find either a non-expanded, non-completed node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if not found, terminate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if not owned, steal and/or expand, and descend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advance until node is completed or stolen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798" y="429990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4"/>
          <p:cNvSpPr/>
          <p:nvPr/>
        </p:nvSpPr>
        <p:spPr>
          <a:xfrm>
            <a:off x="558798" y="513810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863598" y="513810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1168398" y="5138101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583264" y="5138101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60865" y="5138102"/>
            <a:ext cx="397933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10" name="Straight Arrow Connector 9"/>
          <p:cNvCxnSpPr>
            <a:endCxn id="6" idx="0"/>
          </p:cNvCxnSpPr>
          <p:nvPr/>
        </p:nvCxnSpPr>
        <p:spPr>
          <a:xfrm flipH="1">
            <a:off x="1015998" y="4452302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7998" y="5290502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7931" y="5976302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07531" y="5993235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15998" y="5290502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64263" y="5138102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3682997" y="429990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3174997" y="513810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3479797" y="5138101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3784597" y="5138100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199463" y="5138100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50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2751666" y="5138101"/>
            <a:ext cx="423332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22" name="Straight Arrow Connector 21"/>
          <p:cNvCxnSpPr>
            <a:endCxn id="18" idx="0"/>
          </p:cNvCxnSpPr>
          <p:nvPr/>
        </p:nvCxnSpPr>
        <p:spPr>
          <a:xfrm flipH="1">
            <a:off x="3632197" y="4452301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124197" y="5290501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014130" y="5976301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23730" y="5993234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632197" y="5290501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80462" y="5138101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7323665" y="42999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6815665" y="51381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7120465" y="51381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7425265" y="5138102"/>
            <a:ext cx="4148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7840131" y="5138102"/>
            <a:ext cx="389466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409265" y="5138103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T0</a:t>
            </a:r>
            <a:endParaRPr lang="en-US" sz="1600" dirty="0"/>
          </a:p>
        </p:txBody>
      </p:sp>
      <p:cxnSp>
        <p:nvCxnSpPr>
          <p:cNvPr id="34" name="Straight Arrow Connector 33"/>
          <p:cNvCxnSpPr>
            <a:endCxn id="30" idx="0"/>
          </p:cNvCxnSpPr>
          <p:nvPr/>
        </p:nvCxnSpPr>
        <p:spPr>
          <a:xfrm flipH="1">
            <a:off x="7272865" y="4452303"/>
            <a:ext cx="203200" cy="6858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764865" y="5290503"/>
            <a:ext cx="203200" cy="685800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654798" y="5976303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264398" y="5993236"/>
            <a:ext cx="254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272865" y="5290503"/>
            <a:ext cx="118533" cy="702733"/>
          </a:xfrm>
          <a:prstGeom prst="straightConnector1">
            <a:avLst/>
          </a:prstGeom>
          <a:ln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21130" y="5138103"/>
            <a:ext cx="4064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455332" y="5290500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113865" y="5290503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100232" y="5290497"/>
            <a:ext cx="228600" cy="3"/>
          </a:xfrm>
          <a:prstGeom prst="straightConnector1">
            <a:avLst/>
          </a:prstGeom>
          <a:ln w="31750" cmpd="sng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71065" y="50735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413932" y="5641869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38594" y="5641869"/>
            <a:ext cx="108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owned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49631" y="5641869"/>
            <a:ext cx="1422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pitchFamily="49" charset="0"/>
              </a:rPr>
              <a:t>completed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21659" y="4561205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21597" y="4514397"/>
            <a:ext cx="116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ndale Mono" pitchFamily="49" charset="0"/>
              </a:rPr>
              <a:t>T0: CAS</a:t>
            </a:r>
            <a:endParaRPr lang="en-US" dirty="0">
              <a:solidFill>
                <a:srgbClr val="C00000"/>
              </a:solidFill>
              <a:latin typeface="Andale Mono" pitchFamily="49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373032" y="4942109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034861" y="4953798"/>
            <a:ext cx="135474" cy="203706"/>
          </a:xfrm>
          <a:prstGeom prst="straightConnector1">
            <a:avLst/>
          </a:prstGeom>
          <a:ln w="31750" cmpd="sng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Uniform workload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2743199"/>
            <a:ext cx="734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(0 until 10000000) reduce (+)</a:t>
            </a:r>
            <a:endParaRPr lang="en-US" sz="3200" dirty="0">
              <a:latin typeface="Andale Mono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5600" y="3924010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sum = sum + x</a:t>
            </a:r>
            <a:endParaRPr lang="en-US" sz="3200" dirty="0">
              <a:latin typeface="Andale Mono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29200" y="61722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86000" y="47244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860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908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004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052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340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388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2484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53200" y="5715000"/>
            <a:ext cx="3048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86000" y="6172200"/>
            <a:ext cx="1676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114800" y="6172200"/>
            <a:ext cx="91440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00318" y="57150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2127" y="62484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431074" y="4690533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2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scheduling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292529"/>
            <a:ext cx="6872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find either a non-expanded, non-completed node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if not found, terminate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if not owned, steal and/or expand, and descend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advance until node is completed or stolen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go to 1)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8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Work-stealing tree scheduling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5400" y="2292529"/>
            <a:ext cx="6872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find either a non-expanded, non-completed node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if not found, terminate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if not owned, steal and/or expand, and descend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advance until node is completed or stolen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Andale Mono" pitchFamily="49" charset="0"/>
              </a:rPr>
              <a:t>go to 1)</a:t>
            </a:r>
            <a:endParaRPr lang="en-US" dirty="0">
              <a:latin typeface="Andale Mono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5400" y="2286296"/>
            <a:ext cx="7315200" cy="369332"/>
          </a:xfrm>
          <a:prstGeom prst="rect">
            <a:avLst/>
          </a:prstGeom>
          <a:solidFill>
            <a:schemeClr val="bg1"/>
          </a:solidFill>
          <a:effectLst>
            <a:softEdge rad="101600"/>
          </a:effectLst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dirty="0">
                <a:latin typeface="Andale Mono" pitchFamily="49" charset="0"/>
              </a:rPr>
              <a:t>find either a non-expanded, non-completed node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node to steal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28799"/>
            <a:ext cx="291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in-order traversal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9400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12446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9398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350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46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494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42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39700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006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043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091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054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10267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028698" y="2840565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90549" y="3382431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8368" y="3848099"/>
            <a:ext cx="275165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node to steal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28799"/>
            <a:ext cx="291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in-order traversal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9400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12446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9398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350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46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494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42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39700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006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043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091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054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10267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2401" y="4871535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Catastrophic – a lot of stealing, huge trees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1028698" y="2840565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90549" y="3382431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8368" y="3848099"/>
            <a:ext cx="275165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node to steal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28799"/>
            <a:ext cx="291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in-order traversal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136" y="1928799"/>
            <a:ext cx="333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random order traversal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9400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12446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9398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350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46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494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42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39700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006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043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091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054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10267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9003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4394203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4089403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3784603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394203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99003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5003803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35" name="Straight Arrow Connector 34"/>
          <p:cNvCxnSpPr>
            <a:stCxn id="28" idx="2"/>
            <a:endCxn id="29" idx="0"/>
          </p:cNvCxnSpPr>
          <p:nvPr/>
        </p:nvCxnSpPr>
        <p:spPr>
          <a:xfrm flipH="1">
            <a:off x="4546603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250270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953937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258737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55070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85987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2401" y="4871535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Catastrophic – a lot of stealing, huge trees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1028698" y="2840565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90549" y="3382431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8368" y="3848099"/>
            <a:ext cx="275165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174068" y="2920999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174068" y="3386667"/>
            <a:ext cx="461434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node to steal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28799"/>
            <a:ext cx="291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in-order traversal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136" y="1928799"/>
            <a:ext cx="333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random order traversal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9400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12446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9398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350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46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494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42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39700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006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043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091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054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10267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9003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4394203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4089403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3784603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394203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99003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5003803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35" name="Straight Arrow Connector 34"/>
          <p:cNvCxnSpPr>
            <a:stCxn id="28" idx="2"/>
            <a:endCxn id="29" idx="0"/>
          </p:cNvCxnSpPr>
          <p:nvPr/>
        </p:nvCxnSpPr>
        <p:spPr>
          <a:xfrm flipH="1">
            <a:off x="4546603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250270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953937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258737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55070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85987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2401" y="4871535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Catastrophic – a lot of stealing, huge trees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65503" y="485780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reasonably well.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1028698" y="2840565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90549" y="3382431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8368" y="3848099"/>
            <a:ext cx="275165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174068" y="2920999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174068" y="3386667"/>
            <a:ext cx="461434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node to steal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1928799"/>
            <a:ext cx="291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in-order traversal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1136" y="1928799"/>
            <a:ext cx="333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first, random order traversal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1800" y="192879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most elements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549400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12446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 10"/>
          <p:cNvSpPr/>
          <p:nvPr/>
        </p:nvSpPr>
        <p:spPr>
          <a:xfrm>
            <a:off x="9398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/>
          <p:nvPr/>
        </p:nvSpPr>
        <p:spPr>
          <a:xfrm>
            <a:off x="6350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1244600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49400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1854200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39700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1006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043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09134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405467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10267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99003" y="2768599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4394203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4089403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3784603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394203" y="4165603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99003" y="3699935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5003803" y="3234267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35" name="Straight Arrow Connector 34"/>
          <p:cNvCxnSpPr>
            <a:stCxn id="28" idx="2"/>
            <a:endCxn id="29" idx="0"/>
          </p:cNvCxnSpPr>
          <p:nvPr/>
        </p:nvCxnSpPr>
        <p:spPr>
          <a:xfrm flipH="1">
            <a:off x="4546603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250270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953937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258737" y="4004736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55070" y="3539068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859870" y="3073400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848600" y="2768596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7543800" y="3234264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7239000" y="369993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 43"/>
          <p:cNvSpPr/>
          <p:nvPr/>
        </p:nvSpPr>
        <p:spPr>
          <a:xfrm>
            <a:off x="6934200" y="416560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7543800" y="4165600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848600" y="3699932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47" name="Rectangle 46"/>
          <p:cNvSpPr/>
          <p:nvPr/>
        </p:nvSpPr>
        <p:spPr>
          <a:xfrm>
            <a:off x="8153400" y="3234264"/>
            <a:ext cx="30480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cxnSp>
        <p:nvCxnSpPr>
          <p:cNvPr id="48" name="Straight Arrow Connector 47"/>
          <p:cNvCxnSpPr>
            <a:stCxn id="41" idx="2"/>
            <a:endCxn id="42" idx="0"/>
          </p:cNvCxnSpPr>
          <p:nvPr/>
        </p:nvCxnSpPr>
        <p:spPr>
          <a:xfrm flipH="1">
            <a:off x="7696200" y="3073397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399867" y="3539065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103534" y="4004733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408334" y="4004733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04667" y="3539065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009467" y="3073397"/>
            <a:ext cx="304800" cy="16086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2401" y="4871535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Catastrophic – a lot of stealing, huge trees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65503" y="4857803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 reasonably well.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02400" y="4871535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least nodes.</a:t>
            </a:r>
          </a:p>
          <a:p>
            <a:r>
              <a:rPr lang="en-US" dirty="0" smtClean="0"/>
              <a:t>Seems to be best.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1028698" y="2840565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90549" y="3382431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78368" y="3848099"/>
            <a:ext cx="275165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174068" y="2920999"/>
            <a:ext cx="393702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174068" y="3386667"/>
            <a:ext cx="461434" cy="31326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45" idx="2"/>
          </p:cNvCxnSpPr>
          <p:nvPr/>
        </p:nvCxnSpPr>
        <p:spPr>
          <a:xfrm flipV="1">
            <a:off x="7696200" y="4470401"/>
            <a:ext cx="0" cy="19370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 with fixed-size batching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2667000" cy="249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82204"/>
            <a:ext cx="4953000" cy="481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 with fixed-size batching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2667000" cy="249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06333"/>
            <a:ext cx="4876800" cy="476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Comparison with task work-stealing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" y="1643332"/>
            <a:ext cx="9014376" cy="490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5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workload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046" y="2743199"/>
            <a:ext cx="6356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for (0 until 10000000) {}</a:t>
            </a:r>
            <a:endParaRPr lang="en-US" sz="3200" dirty="0">
              <a:latin typeface="Andale Mono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29200" y="6172200"/>
            <a:ext cx="2209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86000" y="4724400"/>
            <a:ext cx="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860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908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004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052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340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388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436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2484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53200" y="5899666"/>
            <a:ext cx="304800" cy="2725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86000" y="6172200"/>
            <a:ext cx="1676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114800" y="6172200"/>
            <a:ext cx="91440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00318" y="580286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72127" y="62484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431074" y="4690533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514600"/>
            <a:ext cx="8686800" cy="1905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Thank you!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100" dirty="0" smtClean="0">
                <a:solidFill>
                  <a:schemeClr val="bg1"/>
                </a:solidFill>
              </a:rPr>
              <a:t>Questions?</a:t>
            </a:r>
            <a:endParaRPr lang="en-US" sz="31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Finding work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436144"/>
            <a:ext cx="8534400" cy="441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Other workloads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286000"/>
            <a:ext cx="2670759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2286000"/>
            <a:ext cx="5638800" cy="27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1892" y="1676401"/>
            <a:ext cx="5057976" cy="35052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workload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1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1892" y="1676401"/>
            <a:ext cx="5057976" cy="35052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workload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46540" y="6324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146540" y="53355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6540" y="62731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51340" y="62731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56140" y="62560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0940" y="62560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657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45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993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041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089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137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2073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668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716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64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812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072127" y="62484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406979" y="52154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6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workload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46540" y="6324600"/>
            <a:ext cx="495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146540" y="5335525"/>
            <a:ext cx="0" cy="989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46540" y="62731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51340" y="6273164"/>
            <a:ext cx="304800" cy="5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56140" y="62560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60940" y="6256020"/>
            <a:ext cx="304800" cy="685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657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945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99340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041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089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13740" y="5410200"/>
            <a:ext cx="304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2073" y="6221730"/>
            <a:ext cx="304800" cy="102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668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2716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64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81273" y="6189132"/>
            <a:ext cx="304800" cy="135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51201" y="2209799"/>
            <a:ext cx="73436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ndale Mono" pitchFamily="49" charset="0"/>
              </a:rPr>
              <a:t>for {</a:t>
            </a:r>
          </a:p>
          <a:p>
            <a:r>
              <a:rPr lang="en-US" sz="3200" dirty="0">
                <a:latin typeface="Andale Mono" pitchFamily="49" charset="0"/>
              </a:rPr>
              <a:t> </a:t>
            </a:r>
            <a:r>
              <a:rPr lang="en-US" sz="3200" dirty="0" smtClean="0">
                <a:latin typeface="Andale Mono" pitchFamily="49" charset="0"/>
              </a:rPr>
              <a:t> x &lt;- 0 until width</a:t>
            </a:r>
          </a:p>
          <a:p>
            <a:r>
              <a:rPr lang="en-US" sz="3200" dirty="0">
                <a:latin typeface="Andale Mono" pitchFamily="49" charset="0"/>
              </a:rPr>
              <a:t> </a:t>
            </a:r>
            <a:r>
              <a:rPr lang="en-US" sz="3200" dirty="0" smtClean="0">
                <a:latin typeface="Andale Mono" pitchFamily="49" charset="0"/>
              </a:rPr>
              <a:t> y &lt;- 0 until height</a:t>
            </a:r>
          </a:p>
          <a:p>
            <a:r>
              <a:rPr lang="en-US" sz="3200" dirty="0" smtClean="0">
                <a:latin typeface="Andale Mono" pitchFamily="49" charset="0"/>
              </a:rPr>
              <a:t>} image(x, y) = compute(x, y)</a:t>
            </a:r>
            <a:endParaRPr lang="en-US" sz="3200" dirty="0">
              <a:latin typeface="Andale Mono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72127" y="62484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06979" y="5215467"/>
            <a:ext cx="73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BA928-C9C7-4F95-8B42-F83DB3E3BB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1574</Words>
  <Application>Microsoft Office PowerPoint</Application>
  <PresentationFormat>On-screen Show (4:3)</PresentationFormat>
  <Paragraphs>712</Paragraphs>
  <Slides>62</Slides>
  <Notes>60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Near Optimal Work-Stealing Tree for Highly Irregular Data-Parallel Workloads</vt:lpstr>
      <vt:lpstr>Near Optimal Work-Stealing Tree for Highly Irregular Data-Parallel Workloads</vt:lpstr>
      <vt:lpstr>Uniform workload</vt:lpstr>
      <vt:lpstr>Uniform workload</vt:lpstr>
      <vt:lpstr>Uniform workload</vt:lpstr>
      <vt:lpstr>Baseline workload</vt:lpstr>
      <vt:lpstr>Irregular workload</vt:lpstr>
      <vt:lpstr>Irregular workload</vt:lpstr>
      <vt:lpstr>Irregular workload</vt:lpstr>
      <vt:lpstr>Irregular workload</vt:lpstr>
      <vt:lpstr>Workload function</vt:lpstr>
      <vt:lpstr>Workload function</vt:lpstr>
      <vt:lpstr>Workload function</vt:lpstr>
      <vt:lpstr>Workload function</vt:lpstr>
      <vt:lpstr>Data-parallel scheduler</vt:lpstr>
      <vt:lpstr>Data-parallel scheduler</vt:lpstr>
      <vt:lpstr>Data-parallel scheduler</vt:lpstr>
      <vt:lpstr>Static batching</vt:lpstr>
      <vt:lpstr>Static batching</vt:lpstr>
      <vt:lpstr>Fixed-size batching</vt:lpstr>
      <vt:lpstr>Fixed-size batching</vt:lpstr>
      <vt:lpstr>Fixed-size batching</vt:lpstr>
      <vt:lpstr>Fixed-size batching</vt:lpstr>
      <vt:lpstr>Fixed-size batching</vt:lpstr>
      <vt:lpstr>Fixed-size batching</vt:lpstr>
      <vt:lpstr>Fixed-size batching</vt:lpstr>
      <vt:lpstr>Fixed-size batching</vt:lpstr>
      <vt:lpstr>Fixed-size batching</vt:lpstr>
      <vt:lpstr>Fixed-size batching - contention</vt:lpstr>
      <vt:lpstr>Factoring, GSS, TS</vt:lpstr>
      <vt:lpstr>Task-based work-stealing</vt:lpstr>
      <vt:lpstr>Task-based work-stealing</vt:lpstr>
      <vt:lpstr>Task-based work-stealing</vt:lpstr>
      <vt:lpstr>Task-based work-stealing</vt:lpstr>
      <vt:lpstr>Task-based work-stealing</vt:lpstr>
      <vt:lpstr>Task-based work-stealing</vt:lpstr>
      <vt:lpstr>Work-stealing tree</vt:lpstr>
      <vt:lpstr>Work-stealing tree</vt:lpstr>
      <vt:lpstr>Work-stealing tree</vt:lpstr>
      <vt:lpstr>Work-stealing tree</vt:lpstr>
      <vt:lpstr>Work-stealing tree</vt:lpstr>
      <vt:lpstr>Work-stealing tree</vt:lpstr>
      <vt:lpstr>Work-stealing tree</vt:lpstr>
      <vt:lpstr>Work-stealing tree</vt:lpstr>
      <vt:lpstr>Work-stealing tree - contention</vt:lpstr>
      <vt:lpstr>Work-stealing tree scheduling</vt:lpstr>
      <vt:lpstr>Work-stealing tree scheduling</vt:lpstr>
      <vt:lpstr>Work-stealing tree scheduling</vt:lpstr>
      <vt:lpstr>Work-stealing tree scheduling</vt:lpstr>
      <vt:lpstr>Work-stealing tree scheduling</vt:lpstr>
      <vt:lpstr>Work-stealing tree scheduling</vt:lpstr>
      <vt:lpstr>Choosing the node to steal</vt:lpstr>
      <vt:lpstr>Choosing the node to steal</vt:lpstr>
      <vt:lpstr>Choosing the node to steal</vt:lpstr>
      <vt:lpstr>Choosing the node to steal</vt:lpstr>
      <vt:lpstr>Choosing the node to steal</vt:lpstr>
      <vt:lpstr>Comparison with fixed-size batching</vt:lpstr>
      <vt:lpstr>Comparison with fixed-size batching</vt:lpstr>
      <vt:lpstr>Comparison with task work-stealing</vt:lpstr>
      <vt:lpstr>Thank you!  Questions?</vt:lpstr>
      <vt:lpstr>Finding work</vt:lpstr>
      <vt:lpstr>Other workloads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axel22</dc:creator>
  <cp:lastModifiedBy>axel22</cp:lastModifiedBy>
  <cp:revision>136</cp:revision>
  <dcterms:created xsi:type="dcterms:W3CDTF">2013-09-23T11:10:34Z</dcterms:created>
  <dcterms:modified xsi:type="dcterms:W3CDTF">2013-09-23T23:07:05Z</dcterms:modified>
</cp:coreProperties>
</file>